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300" r:id="rId4"/>
    <p:sldId id="259" r:id="rId5"/>
    <p:sldId id="260" r:id="rId6"/>
    <p:sldId id="294" r:id="rId7"/>
    <p:sldId id="295" r:id="rId8"/>
    <p:sldId id="296" r:id="rId9"/>
    <p:sldId id="262" r:id="rId10"/>
    <p:sldId id="263" r:id="rId11"/>
    <p:sldId id="264" r:id="rId12"/>
    <p:sldId id="268" r:id="rId13"/>
    <p:sldId id="266" r:id="rId14"/>
    <p:sldId id="267" r:id="rId15"/>
    <p:sldId id="297" r:id="rId16"/>
    <p:sldId id="269" r:id="rId17"/>
    <p:sldId id="298" r:id="rId18"/>
    <p:sldId id="299" r:id="rId19"/>
    <p:sldId id="301" r:id="rId20"/>
    <p:sldId id="270" r:id="rId21"/>
    <p:sldId id="272" r:id="rId22"/>
    <p:sldId id="271" r:id="rId23"/>
    <p:sldId id="276" r:id="rId24"/>
    <p:sldId id="302" r:id="rId25"/>
    <p:sldId id="277" r:id="rId26"/>
    <p:sldId id="278" r:id="rId27"/>
    <p:sldId id="303" r:id="rId28"/>
    <p:sldId id="304" r:id="rId29"/>
    <p:sldId id="305" r:id="rId30"/>
    <p:sldId id="281" r:id="rId31"/>
    <p:sldId id="282" r:id="rId32"/>
    <p:sldId id="283" r:id="rId33"/>
    <p:sldId id="284" r:id="rId34"/>
    <p:sldId id="285" r:id="rId35"/>
    <p:sldId id="287" r:id="rId36"/>
    <p:sldId id="306" r:id="rId37"/>
    <p:sldId id="307" r:id="rId38"/>
    <p:sldId id="292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 showGuides="1">
      <p:cViewPr varScale="1">
        <p:scale>
          <a:sx n="62" d="100"/>
          <a:sy n="62" d="100"/>
        </p:scale>
        <p:origin x="-1584" y="-84"/>
      </p:cViewPr>
      <p:guideLst>
        <p:guide orient="horz" pos="572"/>
        <p:guide pos="1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2A40A-D710-4BE4-8286-81D43A9188BF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6876A-6DE3-4E4F-8DB3-056F0F747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09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65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0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 из области</a:t>
            </a:r>
            <a:r>
              <a:rPr lang="ru-RU" baseline="0" dirty="0" smtClean="0"/>
              <a:t> бренда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645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3F7B0-DE16-5643-B511-307FEA209AA4}" type="slidenum">
              <a:rPr lang="ru-RU"/>
              <a:pPr/>
              <a:t>12</a:t>
            </a:fld>
            <a:endParaRPr lang="ru-RU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53EAC-C1DC-4D45-B84B-D0E646E87B52}" type="slidenum">
              <a:rPr lang="ru-RU"/>
              <a:pPr/>
              <a:t>13</a:t>
            </a:fld>
            <a:endParaRPr lang="ru-RU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«В результате падения метеорита в районе городка </a:t>
            </a:r>
            <a:r>
              <a:rPr lang="ru-RU" dirty="0" err="1"/>
              <a:t>Мазсалаца</a:t>
            </a:r>
            <a:r>
              <a:rPr lang="ru-RU" dirty="0"/>
              <a:t> в </a:t>
            </a:r>
            <a:r>
              <a:rPr lang="ru-RU" dirty="0" err="1"/>
              <a:t>Валмиерском</a:t>
            </a:r>
            <a:r>
              <a:rPr lang="ru-RU" dirty="0"/>
              <a:t> районе Латвии, образовался кратер глубиной 5 метров. Ширина воронки составила около 20 метров.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ЧП произошло в воскресенье. Вечером в службу спасения позвонил местный житель, который сообщил о падающем с неба «огненном объекте», который он сначала заснял на камеру мобильника, а затем попытался потушить. Но его усилия изначально были напрасными. Раскаленный предмет, свалившийся с неба, горел, дымился и издавал непонятные звуки. </a:t>
            </a:r>
            <a:br>
              <a:rPr lang="ru-RU" dirty="0"/>
            </a:br>
            <a:r>
              <a:rPr lang="ru-RU" dirty="0"/>
              <a:t>Прибывшие на место происшествия сотрудники службы спасения оценили обстановку и на всякий случай вызвали национальные вооруженные силы.</a:t>
            </a:r>
            <a:br>
              <a:rPr lang="ru-RU" dirty="0"/>
            </a:br>
            <a:r>
              <a:rPr lang="ru-RU" dirty="0"/>
              <a:t>В России во избежание подобных неприятностей, МЧС планирует провести открытый тендер по изучению районов, где возможны падения комет и метеоритов. Победителю обещают до 2 млн. рублей на разработку спецоперации».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31DD6-34EE-6F40-860A-62C32E291ED2}" type="slidenum">
              <a:rPr lang="ru-RU"/>
              <a:pPr/>
              <a:t>14</a:t>
            </a:fld>
            <a:endParaRPr lang="ru-RU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88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05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en-US" dirty="0" smtClean="0"/>
              <a:t>Tele2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1. Смерть</a:t>
            </a:r>
            <a:r>
              <a:rPr lang="ru-RU" baseline="0" dirty="0" smtClean="0"/>
              <a:t> артиста на концерте в Шымкенте. </a:t>
            </a:r>
          </a:p>
          <a:p>
            <a:r>
              <a:rPr lang="ru-RU" baseline="0" dirty="0" smtClean="0"/>
              <a:t>Стандартная логика – постараться замолчать, так как несет негативный оттенок на репутацию компании</a:t>
            </a:r>
          </a:p>
          <a:p>
            <a:r>
              <a:rPr lang="ru-RU" baseline="0" dirty="0" smtClean="0"/>
              <a:t>Современная логика – вступать в диалог, предъявлять позицию, обсуждать ее.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2. Пресс-тур журналистов в Швецию. </a:t>
            </a:r>
          </a:p>
          <a:p>
            <a:r>
              <a:rPr lang="ru-RU" dirty="0" smtClean="0"/>
              <a:t>Никлас</a:t>
            </a:r>
            <a:r>
              <a:rPr lang="ru-RU" baseline="0" dirty="0" smtClean="0"/>
              <a:t> Сонкин летит эконом-классом – журналисты в шоке, начали верить в то, что говорит компания.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571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57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40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84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56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Виртуальная</a:t>
            </a:r>
            <a:r>
              <a:rPr lang="ru-RU" baseline="0" dirty="0" smtClean="0"/>
              <a:t> коммуникация – мы занимаемся сотовой связью – и спонсируем консерватории, футбольные клубы, детские дома и программу здоровье до кучи. </a:t>
            </a:r>
          </a:p>
          <a:p>
            <a:r>
              <a:rPr lang="ru-RU" baseline="0" dirty="0" smtClean="0"/>
              <a:t>Зеркальная коммуникация – налаженный поток новостей о компании</a:t>
            </a:r>
          </a:p>
          <a:p>
            <a:r>
              <a:rPr lang="ru-RU" baseline="0" dirty="0" smtClean="0"/>
              <a:t>Стратегическая коммуникация – цели по бизнесу, их решение. </a:t>
            </a:r>
          </a:p>
          <a:p>
            <a:r>
              <a:rPr lang="ru-RU" baseline="0" dirty="0" smtClean="0"/>
              <a:t>Например: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Выход на </a:t>
            </a:r>
            <a:r>
              <a:rPr lang="en-US" baseline="0" dirty="0" smtClean="0"/>
              <a:t>IPO</a:t>
            </a:r>
            <a:r>
              <a:rPr lang="ru-RU" baseline="0" dirty="0" smtClean="0"/>
              <a:t>. Это несколько лет упорной работы по коммуникации долгосрочных целей, выстраивания взаимоотношений с аналитиками, экспертами, раскрытие существенной информации и пр. Поддержка всех этапов инвестиционного процесса.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LTE</a:t>
            </a:r>
            <a:r>
              <a:rPr lang="ru-RU" baseline="0" dirty="0" smtClean="0"/>
              <a:t>. Актуализация рыночных проблем, создание информационного пространства для обсуждения, демонстрация рыночной и социальной роли и пр.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Начинаем решать и устранять все рыночные проблемы.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269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908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310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456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741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288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590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507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73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71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883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664EF-D187-4F56-A3CB-43A1963DEA59}" type="slidenum">
              <a:rPr lang="ru-RU"/>
              <a:pPr/>
              <a:t>31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r>
              <a:rPr lang="ru-RU" baseline="0" dirty="0" smtClean="0"/>
              <a:t> почему наши акционеры или владельцы должны быть готовы заплатить за этот проект?</a:t>
            </a:r>
          </a:p>
          <a:p>
            <a:endParaRPr lang="ru-RU" baseline="0" dirty="0" smtClean="0"/>
          </a:p>
          <a:p>
            <a:r>
              <a:rPr lang="ru-RU" dirty="0" smtClean="0"/>
              <a:t>Учитывая</a:t>
            </a:r>
            <a:r>
              <a:rPr lang="ru-RU" baseline="0" dirty="0" smtClean="0"/>
              <a:t> бизнес-стратегию, повестку дня, особенности бренда и компании, мы формирует стратегию коммуникации, потом стратегию </a:t>
            </a:r>
            <a:r>
              <a:rPr lang="en-US" baseline="0" dirty="0" smtClean="0"/>
              <a:t>CSR</a:t>
            </a:r>
            <a:r>
              <a:rPr lang="ru-RU" baseline="0" dirty="0" smtClean="0"/>
              <a:t> и на этой основе выбираем конкретный проект.  Надо выбирать только тот проект, который будет решать наши бизнес-задачи и соответствует повестке дня и специфике бренда. </a:t>
            </a:r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Подразумевая,</a:t>
            </a:r>
            <a:r>
              <a:rPr lang="ru-RU" baseline="0" dirty="0" smtClean="0"/>
              <a:t> что маркетинг ориентирован на построение бренда и стимулирование продаж, мы говорим о показателях, которые имеют отношение к этим целям.</a:t>
            </a:r>
          </a:p>
          <a:p>
            <a:r>
              <a:rPr lang="ru-RU" baseline="0" dirty="0" smtClean="0"/>
              <a:t>Если мы становимся спонсором концерта звезды мирового масштаба, то мы хотим получить эти деньги за счет информированности о бренде, демонстрации его устойчивости и надежности, а также продажи дополнительных услуг.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295A-ACEC-466C-BDD3-74C131C4C4F6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265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</a:t>
            </a:r>
            <a:r>
              <a:rPr lang="ru-RU" baseline="0" dirty="0" smtClean="0"/>
              <a:t> ситуация значительно сложнее. Задачи могут быть самыми разными, а потому и индикаторы могут быть разными.</a:t>
            </a:r>
          </a:p>
          <a:p>
            <a:r>
              <a:rPr lang="ru-RU" baseline="0" dirty="0" smtClean="0"/>
              <a:t>Какие задачи могут быть?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Цель – создание благоприятных условий</a:t>
            </a:r>
          </a:p>
          <a:p>
            <a:r>
              <a:rPr lang="ru-RU" baseline="0" dirty="0" smtClean="0"/>
              <a:t>Задачи: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Построение доверия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Повышение информированности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Выстраивание отношений с властью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Позволяет ли проект достигать этих задач? Если да, тогда выбираем. Решил ли проект поставленную задачу? Если да, то он был эффективен.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295A-ACEC-466C-BDD3-74C131C4C4F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265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Компании тратят миллионы долларов на проекты.</a:t>
            </a:r>
            <a:r>
              <a:rPr lang="ru-RU" baseline="0" dirty="0" smtClean="0"/>
              <a:t> Но что на самом деле думают люди, которые получают благотворительную помощь или стали участниками </a:t>
            </a:r>
            <a:r>
              <a:rPr lang="en-US" baseline="0" dirty="0" smtClean="0"/>
              <a:t>CSR</a:t>
            </a:r>
            <a:r>
              <a:rPr lang="ru-RU" baseline="0" dirty="0" smtClean="0"/>
              <a:t>-проекта?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295A-ACEC-466C-BDD3-74C131C4C4F6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74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Примеры: </a:t>
            </a:r>
          </a:p>
          <a:p>
            <a:pPr marL="0" indent="0">
              <a:buNone/>
            </a:pPr>
            <a:r>
              <a:rPr lang="en-US" dirty="0" smtClean="0"/>
              <a:t>Tele2 Management Challenge</a:t>
            </a:r>
            <a:r>
              <a:rPr lang="ru-RU" dirty="0" smtClean="0"/>
              <a:t> (отвечает</a:t>
            </a:r>
            <a:r>
              <a:rPr lang="ru-RU" baseline="0" dirty="0" smtClean="0"/>
              <a:t> истории компании)</a:t>
            </a:r>
          </a:p>
          <a:p>
            <a:pPr marL="0" indent="0">
              <a:buNone/>
            </a:pPr>
            <a:r>
              <a:rPr lang="ru-RU" baseline="0" dirty="0" smtClean="0"/>
              <a:t>Социальный подход низких цен – верят сотрудники</a:t>
            </a:r>
          </a:p>
          <a:p>
            <a:pPr marL="0" indent="0">
              <a:buNone/>
            </a:pPr>
            <a:r>
              <a:rPr lang="ru-RU" baseline="0" dirty="0" smtClean="0"/>
              <a:t>ИКЕА – покупка детской игрушки – перечисление в фонд </a:t>
            </a:r>
            <a:r>
              <a:rPr lang="en-US" baseline="0" dirty="0" smtClean="0"/>
              <a:t>UNICEF</a:t>
            </a:r>
            <a:r>
              <a:rPr lang="ru-RU" baseline="0" dirty="0" smtClean="0"/>
              <a:t> (сделано на основе бизнеса)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295A-ACEC-466C-BDD3-74C131C4C4F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74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Примеры: </a:t>
            </a:r>
          </a:p>
          <a:p>
            <a:pPr marL="0" indent="0">
              <a:buNone/>
            </a:pPr>
            <a:r>
              <a:rPr lang="en-US" dirty="0" smtClean="0"/>
              <a:t>Tele2 Management Challenge</a:t>
            </a:r>
            <a:r>
              <a:rPr lang="ru-RU" dirty="0" smtClean="0"/>
              <a:t> (отвечает</a:t>
            </a:r>
            <a:r>
              <a:rPr lang="ru-RU" baseline="0" dirty="0" smtClean="0"/>
              <a:t> истории компании)</a:t>
            </a:r>
          </a:p>
          <a:p>
            <a:pPr marL="0" indent="0">
              <a:buNone/>
            </a:pPr>
            <a:r>
              <a:rPr lang="ru-RU" baseline="0" dirty="0" smtClean="0"/>
              <a:t>Социальный подход низких цен – верят сотрудники</a:t>
            </a:r>
          </a:p>
          <a:p>
            <a:pPr marL="0" indent="0">
              <a:buNone/>
            </a:pPr>
            <a:r>
              <a:rPr lang="ru-RU" baseline="0" dirty="0" smtClean="0"/>
              <a:t>ИКЕА – покупка детской игрушки – перечисление в фонд </a:t>
            </a:r>
            <a:r>
              <a:rPr lang="en-US" baseline="0" dirty="0" smtClean="0"/>
              <a:t>UNICEF</a:t>
            </a:r>
            <a:r>
              <a:rPr lang="ru-RU" baseline="0" dirty="0" smtClean="0"/>
              <a:t> (сделано на основе бизнеса)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295A-ACEC-466C-BDD3-74C131C4C4F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74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Примеры: </a:t>
            </a:r>
          </a:p>
          <a:p>
            <a:pPr marL="0" indent="0">
              <a:buNone/>
            </a:pPr>
            <a:r>
              <a:rPr lang="en-US" dirty="0" smtClean="0"/>
              <a:t>Tele2 Management Challenge</a:t>
            </a:r>
            <a:r>
              <a:rPr lang="ru-RU" dirty="0" smtClean="0"/>
              <a:t> (отвечает</a:t>
            </a:r>
            <a:r>
              <a:rPr lang="ru-RU" baseline="0" dirty="0" smtClean="0"/>
              <a:t> истории компании)</a:t>
            </a:r>
          </a:p>
          <a:p>
            <a:pPr marL="0" indent="0">
              <a:buNone/>
            </a:pPr>
            <a:r>
              <a:rPr lang="ru-RU" baseline="0" dirty="0" smtClean="0"/>
              <a:t>Социальный подход низких цен – верят сотрудники</a:t>
            </a:r>
          </a:p>
          <a:p>
            <a:pPr marL="0" indent="0">
              <a:buNone/>
            </a:pPr>
            <a:r>
              <a:rPr lang="ru-RU" baseline="0" dirty="0" smtClean="0"/>
              <a:t>ИКЕА – покупка детской игрушки – перечисление в фонд </a:t>
            </a:r>
            <a:r>
              <a:rPr lang="en-US" baseline="0" dirty="0" smtClean="0"/>
              <a:t>UNICEF</a:t>
            </a:r>
            <a:r>
              <a:rPr lang="ru-RU" baseline="0" dirty="0" smtClean="0"/>
              <a:t> (сделано на основе бизнеса)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295A-ACEC-466C-BDD3-74C131C4C4F6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74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843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876A-6DE3-4E4F-8DB3-056F0F7477A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82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Компании, или заказчики, чаще всего воспринимают PR как пресс-релизы, пресс-конференции и обеспечение присутствия компании (или ее первого лица, в зависимости от амбиций последнего) в СМИ. «Сделайте так, чтобы о нас/нашем продукте хорошо писали», – просят заказчики, и агентства часто им подыгрывают. «Мы будем вашим пресс-офисом, обязуемся сделать столько-то публикаций в СМИ, написать столько-то пресс-релизов и провести столько-то пресс-конференций». Знакомая ситуация? Не так часто, когда ставят более содержательные задачи. Отсутствие понимания на стороне заказчика приводит к тому, что уровень агентств и внутренних пиарщиков также невысок. Чего напрягаться, если клиент «</a:t>
            </a:r>
            <a:r>
              <a:rPr lang="ru-RU" dirty="0" err="1" smtClean="0"/>
              <a:t>хавает</a:t>
            </a:r>
            <a:r>
              <a:rPr lang="ru-RU" dirty="0" smtClean="0"/>
              <a:t>»? Самая распространенная практика – креативные и хорошо продающие руководители на презентации предложения и невразумительные стажеры в повседневной работе. Ну и финальный виток всей этой истории: заказчик не видит реальной, выраженной в операционных или финансовых результатах, ценности от PR для своего бизнеса и продолжает считать его функцией, которую нужно иметь в угоду моде и расположенную организационно и по важности где-то между маркетингом и административно-хозяйственным отделом.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0FAF-457A-B248-AB0D-22637447CD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69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Сложнее</a:t>
            </a:r>
            <a:r>
              <a:rPr lang="ru-RU" baseline="0" dirty="0" smtClean="0"/>
              <a:t> всего оценить вклад в строительство бренда, так как тут компания конкурирует с маркетингом.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15-20%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MTR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это снижение расходов на интерконнект на 7-8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0FAF-457A-B248-AB0D-22637447CD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4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Сложнее</a:t>
            </a:r>
            <a:r>
              <a:rPr lang="ru-RU" baseline="0" dirty="0" smtClean="0"/>
              <a:t> всего оценить вклад в строительство бренда, так как тут компания конкурирует с маркетингом.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15-20%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MTR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это снижение расходов на интерконнект на 7-8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0FAF-457A-B248-AB0D-22637447CD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4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0FAF-457A-B248-AB0D-22637447CD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4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0FAF-457A-B248-AB0D-22637447CD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4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Могу ошибаться, но если взять капитализацию Яндекса в размере 7 млрд долларов (http://finance.yahoo.com/​</a:t>
            </a:r>
            <a:r>
              <a:rPr lang="ru-RU" dirty="0" err="1" smtClean="0"/>
              <a:t>q?s</a:t>
            </a:r>
            <a:r>
              <a:rPr lang="ru-RU" dirty="0" smtClean="0"/>
              <a:t>=YNDX), то 8 процентов - это примерно полмиллиарда долларов.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0FAF-457A-B248-AB0D-22637447CD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9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74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83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5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51B775-E899-5841-B31E-C3C1632829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44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9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07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65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6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42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68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2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4BFF-07AD-49B3-B62F-B9B385EA9A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9FBD-D665-46D7-B5A5-991F41D75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68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.jpe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me.ru/interview/kakoe-buduschee-zhdet-media-i-chto-takoe-brendy-v-sovremennom-mire-35165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ndriyashki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rgey@andriyashkin.co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mmunications.k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://www.rbcdaily.ru/2011/08/10/focus/56294998122523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КАК КОММУНИКАЦИИ ВЛИЯЮТ НА БИЗНЕС?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699" y="3861047"/>
            <a:ext cx="7848601" cy="1296145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Сергей Андрияшкин</a:t>
            </a:r>
          </a:p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«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Communications KZ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049" y="4797153"/>
            <a:ext cx="217695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4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266" y="3967550"/>
            <a:ext cx="353218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708400" y="4602138"/>
            <a:ext cx="5435600" cy="1360487"/>
            <a:chOff x="2336" y="3463"/>
            <a:chExt cx="3424" cy="857"/>
          </a:xfrm>
        </p:grpSpPr>
        <p:pic>
          <p:nvPicPr>
            <p:cNvPr id="1536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463"/>
              <a:ext cx="3424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4241" y="3838"/>
              <a:ext cx="1519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>
              <a:off x="2381" y="4065"/>
              <a:ext cx="2631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994525" cy="1143000"/>
          </a:xfrm>
        </p:spPr>
        <p:txBody>
          <a:bodyPr/>
          <a:lstStyle/>
          <a:p>
            <a:pPr algn="l" eaLnBrk="1" hangingPunct="1"/>
            <a:r>
              <a:rPr lang="ru-RU" dirty="0">
                <a:latin typeface="Arial" pitchFamily="34" charset="0"/>
                <a:cs typeface="Arial" pitchFamily="34" charset="0"/>
              </a:rPr>
              <a:t>Ценность коммуникации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516" y="1549846"/>
            <a:ext cx="35639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812653" y="2210246"/>
            <a:ext cx="4292882" cy="1304925"/>
            <a:chOff x="3635375" y="2454721"/>
            <a:chExt cx="4292882" cy="1304925"/>
          </a:xfrm>
        </p:grpSpPr>
        <p:pic>
          <p:nvPicPr>
            <p:cNvPr id="1536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2454721"/>
              <a:ext cx="410527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5634320" y="3372942"/>
              <a:ext cx="2293937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635375" y="3759646"/>
              <a:ext cx="3900488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Изображение 3" descr="relat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3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6632"/>
            <a:ext cx="6994525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Ценность коммуникации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4" name="Picture 6" descr="Teaser1-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296" y="1484784"/>
            <a:ext cx="5853031" cy="50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562" y="4476406"/>
            <a:ext cx="22812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Изображение 3" descr="rela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2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25760"/>
            <a:ext cx="6707088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Ценность коммуникации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628800"/>
            <a:ext cx="4762500" cy="452596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Затраты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1800" dirty="0" smtClean="0">
                <a:latin typeface="Arial" pitchFamily="34" charset="0"/>
                <a:cs typeface="Arial" pitchFamily="34" charset="0"/>
              </a:rPr>
              <a:t>Около 13 000 евро (штрафы, пиротехника)</a:t>
            </a:r>
            <a:endParaRPr lang="sv-SE" sz="18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Освещение:</a:t>
            </a:r>
          </a:p>
          <a:p>
            <a:pPr lvl="1"/>
            <a:r>
              <a:rPr lang="en-US" sz="1600" dirty="0" smtClean="0"/>
              <a:t>&gt; 9</a:t>
            </a:r>
            <a:r>
              <a:rPr lang="ru-RU" sz="1600" dirty="0" smtClean="0"/>
              <a:t>5</a:t>
            </a:r>
            <a:r>
              <a:rPr lang="en-US" sz="1600" dirty="0" smtClean="0"/>
              <a:t>0!!! </a:t>
            </a:r>
            <a:r>
              <a:rPr lang="ru-RU" sz="1600" dirty="0" smtClean="0"/>
              <a:t>Публикаций и видео-репортажей + сотни тысяч просмотров роликов на </a:t>
            </a:r>
            <a:r>
              <a:rPr lang="en-US" sz="1600" dirty="0" err="1" smtClean="0"/>
              <a:t>youtube</a:t>
            </a:r>
            <a:r>
              <a:rPr lang="ru-RU" sz="1600" dirty="0" smtClean="0"/>
              <a:t> + тысячи постов в блогах</a:t>
            </a:r>
          </a:p>
          <a:p>
            <a:pPr marL="0" indent="0"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Media </a:t>
            </a:r>
            <a:r>
              <a:rPr lang="sv-SE" sz="2000" b="1" dirty="0">
                <a:latin typeface="Arial" pitchFamily="34" charset="0"/>
                <a:cs typeface="Arial" pitchFamily="34" charset="0"/>
              </a:rPr>
              <a:t>value</a:t>
            </a:r>
          </a:p>
          <a:p>
            <a:pPr lvl="1">
              <a:buFontTx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sv-SE" sz="1800" dirty="0">
                <a:latin typeface="Arial" pitchFamily="34" charset="0"/>
                <a:cs typeface="Arial" pitchFamily="34" charset="0"/>
              </a:rPr>
              <a:t>000 000 EUR</a:t>
            </a:r>
          </a:p>
          <a:p>
            <a:endParaRPr lang="sv-SE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sv-SE" sz="1800" dirty="0">
              <a:latin typeface="Arial" pitchFamily="34" charset="0"/>
              <a:cs typeface="Arial" pitchFamily="34" charset="0"/>
            </a:endParaRPr>
          </a:p>
          <a:p>
            <a:pPr lvl="1"/>
            <a:endParaRPr lang="sv-SE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Tarifu_plans_Meteori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610" y="1412776"/>
            <a:ext cx="2068512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84738" y="5445224"/>
            <a:ext cx="3456384" cy="1264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>89%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осведомленности о «падении метеорита» и связка с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TELE2</a:t>
            </a:r>
            <a:endParaRPr lang="en-US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Изображение 3" descr="rel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2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6632"/>
            <a:ext cx="6707088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Ценность коммуникации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524000"/>
            <a:ext cx="56165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813718"/>
            <a:ext cx="2484437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1" r="51184" b="15048"/>
          <a:stretch>
            <a:fillRect/>
          </a:stretch>
        </p:blipFill>
        <p:spPr bwMode="auto">
          <a:xfrm>
            <a:off x="6865938" y="3538537"/>
            <a:ext cx="2146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2" r="21658" b="7237"/>
          <a:stretch>
            <a:fillRect/>
          </a:stretch>
        </p:blipFill>
        <p:spPr bwMode="auto">
          <a:xfrm>
            <a:off x="304800" y="3848893"/>
            <a:ext cx="2146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17" r="40359" b="8055"/>
          <a:stretch>
            <a:fillRect/>
          </a:stretch>
        </p:blipFill>
        <p:spPr bwMode="auto">
          <a:xfrm>
            <a:off x="2644775" y="3848893"/>
            <a:ext cx="2146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83" r="30501" b="4790"/>
          <a:stretch>
            <a:fillRect/>
          </a:stretch>
        </p:blipFill>
        <p:spPr bwMode="auto">
          <a:xfrm>
            <a:off x="4948238" y="3823493"/>
            <a:ext cx="191770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87" r="53734" b="7236"/>
          <a:stretch>
            <a:fillRect/>
          </a:stretch>
        </p:blipFill>
        <p:spPr bwMode="auto">
          <a:xfrm>
            <a:off x="123825" y="2029618"/>
            <a:ext cx="18542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Изображение 3" descr="relatio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80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90320"/>
            <a:ext cx="7308849" cy="54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7667625" y="1412875"/>
            <a:ext cx="1476375" cy="288925"/>
          </a:xfrm>
          <a:prstGeom prst="rect">
            <a:avLst/>
          </a:prstGeom>
          <a:solidFill>
            <a:srgbClr val="FF0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1835150" y="5157788"/>
            <a:ext cx="1368425" cy="1700212"/>
          </a:xfrm>
          <a:prstGeom prst="rect">
            <a:avLst/>
          </a:prstGeom>
          <a:solidFill>
            <a:srgbClr val="FF0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25760"/>
            <a:ext cx="6707088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Ценность коммуникации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Изображение 3" descr="rel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44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908720"/>
            <a:ext cx="7451725" cy="22202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 меняется. </a:t>
            </a:r>
          </a:p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Коммуникация тоже. 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8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71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6992" y="260648"/>
            <a:ext cx="7597008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 связей с общественностью к управлению коммуникацией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4771" y="1772816"/>
            <a:ext cx="7559229" cy="4968552"/>
          </a:xfrm>
        </p:spPr>
        <p:txBody>
          <a:bodyPr>
            <a:noAutofit/>
          </a:bodyPr>
          <a:lstStyle/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Базовая идея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 –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связи с внешним миром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Конвергенция медиа, появление социальных медиа приводят к ситуации, когда внешнего мира больше нет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Возникают проблемы конфликта сообщений для разных аудиторий, координация всех форм коммуникации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media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реклама, сервис, партнеры и пр.)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Разрыв между традиционными и новыми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инструментами (долгое согласование пресс-релиза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vs.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мгновенная реакция в социальных сетях)</a:t>
            </a:r>
          </a:p>
          <a:p>
            <a:pPr>
              <a:spcBef>
                <a:spcPts val="1200"/>
              </a:spcBef>
              <a:buFont typeface="Arial" pitchFamily="34" charset="0"/>
              <a:buChar char="―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8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6992" y="260648"/>
            <a:ext cx="7597008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Меняется природа коммуникаций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4771" y="1772816"/>
            <a:ext cx="7451725" cy="4525963"/>
          </a:xfrm>
        </p:spPr>
        <p:txBody>
          <a:bodyPr>
            <a:noAutofit/>
          </a:bodyPr>
          <a:lstStyle/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‎Благодаря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интернету мир становится все прозрачнее, и наступили времена, когда нужно «быть, а не казаться». Поэтому не получится делать как-нибудь, а потом нанять специальных чуваков, которые наврут что-то в телевизор, и все будет хорошо. Надурить никого нельзя, потому что все говорят со всеми обо всем. И контролировать это невозможно. Поэтому нужно вести себя по-человечески или хотя бы просто интересно. Тогда люди сами будут рассказывать твою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историю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 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120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Илья Ценципер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19672" y="6525344"/>
            <a:ext cx="687995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3B5998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http://www.adme.ru/interview/kakoe-buduschee-zhdet-media-i-chto-takoe-brendy-v-sovremennom-mire-351655/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174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6992" y="260648"/>
            <a:ext cx="7597008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Меняется природа коммуникаций. Что делать?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584771" y="1772816"/>
            <a:ext cx="7559229" cy="5085184"/>
          </a:xfrm>
        </p:spPr>
        <p:txBody>
          <a:bodyPr>
            <a:noAutofit/>
          </a:bodyPr>
          <a:lstStyle/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Быть честным и открытым, быть собой. «Все говорят со всеми». Коммуникация – только верхний слой, надо быть, а не казаться. 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Конкуренция на уровне сути бренда, легенд, историй, которые мы создаем, и возможности рассказывать эти истории. 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Один корпоративный центр, который создает историю и доносит ее до всех, - коммуникации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Больше диалога, чем когда бы то ни было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Сдвиг от преимущественно оффлайн- в сторону онлайн-коммуникации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digital, social CRM, web-sales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пр.)</a:t>
            </a:r>
          </a:p>
          <a:p>
            <a:pPr>
              <a:spcBef>
                <a:spcPts val="1200"/>
              </a:spcBef>
              <a:buFont typeface="Arial" pitchFamily="34" charset="0"/>
              <a:buChar char="―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1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772816"/>
            <a:ext cx="7848872" cy="22202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Стратегия компании – стратегия коммуникаций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6490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53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6976" y="116632"/>
            <a:ext cx="7293496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О чем это он?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9328" y="1916833"/>
            <a:ext cx="7643192" cy="4536504"/>
          </a:xfrm>
        </p:spPr>
        <p:txBody>
          <a:bodyPr>
            <a:normAutofit/>
          </a:bodyPr>
          <a:lstStyle/>
          <a:p>
            <a:pPr marL="530225" indent="-530225">
              <a:spcBef>
                <a:spcPts val="1800"/>
              </a:spcBef>
              <a:buFont typeface="Arial" pitchFamily="34" charset="0"/>
              <a:buChar char="―"/>
              <a:tabLst>
                <a:tab pos="53022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можно сэкономить, сохранить или заработать с грамотными коммуникаторами?</a:t>
            </a:r>
          </a:p>
          <a:p>
            <a:pPr marL="530225" indent="-530225">
              <a:spcBef>
                <a:spcPts val="1800"/>
              </a:spcBef>
              <a:buFont typeface="Arial" pitchFamily="34" charset="0"/>
              <a:buChar char="―"/>
              <a:tabLst>
                <a:tab pos="53022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Меняется среда – меняется коммуникация</a:t>
            </a:r>
          </a:p>
          <a:p>
            <a:pPr marL="530225" indent="-530225">
              <a:spcBef>
                <a:spcPts val="1800"/>
              </a:spcBef>
              <a:buFont typeface="Arial" pitchFamily="34" charset="0"/>
              <a:buChar char="―"/>
              <a:tabLst>
                <a:tab pos="53022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Стратегия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бизнеса и стратегия коммуникаций</a:t>
            </a:r>
          </a:p>
          <a:p>
            <a:pPr marL="530225" indent="-530225">
              <a:spcBef>
                <a:spcPts val="1800"/>
              </a:spcBef>
              <a:buFont typeface="Arial" pitchFamily="34" charset="0"/>
              <a:buChar char="―"/>
              <a:tabLst>
                <a:tab pos="53022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Размышления о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KPI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530225" indent="-530225">
              <a:spcBef>
                <a:spcPts val="1800"/>
              </a:spcBef>
              <a:buFont typeface="Arial" pitchFamily="34" charset="0"/>
              <a:buChar char="―"/>
              <a:tabLst>
                <a:tab pos="53022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CSR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благотворительность или прагматизм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05854" y="3356992"/>
            <a:ext cx="8438146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7664" y="141085"/>
            <a:ext cx="7272808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Рост компании и коммуникация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584771" y="1772816"/>
            <a:ext cx="7559229" cy="5085184"/>
          </a:xfrm>
        </p:spPr>
        <p:txBody>
          <a:bodyPr>
            <a:noAutofit/>
          </a:bodyPr>
          <a:lstStyle/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Базовые факторы роста:</a:t>
            </a:r>
          </a:p>
          <a:p>
            <a:pPr marL="946150" lvl="1" indent="-546100">
              <a:spcBef>
                <a:spcPts val="600"/>
              </a:spcBef>
              <a:buFont typeface="Arial" pitchFamily="34" charset="0"/>
              <a:buChar char="―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Рост спроса и рынков в целом</a:t>
            </a:r>
          </a:p>
          <a:p>
            <a:pPr marL="946150" lvl="1" indent="-546100">
              <a:spcBef>
                <a:spcPts val="600"/>
              </a:spcBef>
              <a:buFont typeface="Arial" pitchFamily="34" charset="0"/>
              <a:buChar char="―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Избыток / недостаток мощностей, ресурсов</a:t>
            </a:r>
          </a:p>
          <a:p>
            <a:pPr marL="946150" lvl="1" indent="-546100">
              <a:spcBef>
                <a:spcPts val="600"/>
              </a:spcBef>
              <a:buFont typeface="Arial" pitchFamily="34" charset="0"/>
              <a:buChar char="―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Конкуренция</a:t>
            </a:r>
          </a:p>
          <a:p>
            <a:pPr marL="546100" indent="-546100">
              <a:spcBef>
                <a:spcPts val="12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Разрывы в восприятии:</a:t>
            </a:r>
          </a:p>
          <a:p>
            <a:pPr marL="946150" lvl="1" indent="-546100">
              <a:spcBef>
                <a:spcPts val="600"/>
              </a:spcBef>
              <a:buFont typeface="Arial" pitchFamily="34" charset="0"/>
              <a:buChar char="―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Рыночные сигналы (конкурентам, рынку и пр.)</a:t>
            </a:r>
          </a:p>
          <a:p>
            <a:pPr marL="946150" lvl="1" indent="-546100">
              <a:spcBef>
                <a:spcPts val="600"/>
              </a:spcBef>
              <a:buFont typeface="Arial" pitchFamily="34" charset="0"/>
              <a:buChar char="―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Ожидания (потребителей, акционеров, аналитиков) </a:t>
            </a:r>
          </a:p>
          <a:p>
            <a:pPr marL="946150" lvl="1" indent="-546100">
              <a:spcBef>
                <a:spcPts val="600"/>
              </a:spcBef>
              <a:buFont typeface="Arial" pitchFamily="34" charset="0"/>
              <a:buChar char="―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Поведенческие и иррациональные аспекты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382790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680" y="332656"/>
            <a:ext cx="7161776" cy="762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коммуникации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1594048" y="5918217"/>
            <a:ext cx="957263" cy="444500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976636" y="4675205"/>
            <a:ext cx="192087" cy="1687512"/>
          </a:xfrm>
          <a:prstGeom prst="rect">
            <a:avLst/>
          </a:prstGeom>
          <a:solidFill>
            <a:srgbClr val="C0C0C0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1689298" y="2628917"/>
            <a:ext cx="766763" cy="2133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17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2"/>
          <p:cNvSpPr>
            <a:spLocks noChangeAspect="1" noChangeArrowheads="1"/>
          </p:cNvSpPr>
          <p:nvPr/>
        </p:nvSpPr>
        <p:spPr bwMode="auto">
          <a:xfrm>
            <a:off x="1778198" y="2719405"/>
            <a:ext cx="588963" cy="546100"/>
          </a:xfrm>
          <a:prstGeom prst="star32">
            <a:avLst>
              <a:gd name="adj" fmla="val 37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endParaRPr lang="ru-RU" sz="3200" b="1">
              <a:latin typeface="Wingdings" charset="0"/>
            </a:endParaRPr>
          </a:p>
        </p:txBody>
      </p:sp>
      <p:sp>
        <p:nvSpPr>
          <p:cNvPr id="32781" name="AutoShape 13"/>
          <p:cNvSpPr>
            <a:spLocks noChangeAspect="1" noChangeArrowheads="1"/>
          </p:cNvSpPr>
          <p:nvPr/>
        </p:nvSpPr>
        <p:spPr bwMode="auto">
          <a:xfrm>
            <a:off x="1778198" y="3430605"/>
            <a:ext cx="588963" cy="547687"/>
          </a:xfrm>
          <a:prstGeom prst="star32">
            <a:avLst>
              <a:gd name="adj" fmla="val 37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endParaRPr lang="ru-RU" sz="3200" b="1">
              <a:latin typeface="Wingdings" charset="0"/>
            </a:endParaRPr>
          </a:p>
        </p:txBody>
      </p:sp>
      <p:sp>
        <p:nvSpPr>
          <p:cNvPr id="32782" name="AutoShape 14"/>
          <p:cNvSpPr>
            <a:spLocks noChangeAspect="1" noChangeArrowheads="1"/>
          </p:cNvSpPr>
          <p:nvPr/>
        </p:nvSpPr>
        <p:spPr bwMode="auto">
          <a:xfrm>
            <a:off x="1778198" y="4143392"/>
            <a:ext cx="588963" cy="549275"/>
          </a:xfrm>
          <a:prstGeom prst="star32">
            <a:avLst>
              <a:gd name="adj" fmla="val 37500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endParaRPr lang="ru-RU" sz="3200" b="1">
              <a:latin typeface="Wingdings" charset="0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889448" y="2019317"/>
            <a:ext cx="18288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algn="ctr" eaLnBrk="0" hangingPunct="0"/>
            <a:r>
              <a:rPr lang="ru-RU" sz="1400"/>
              <a:t>коммуникация отдельно </a:t>
            </a:r>
          </a:p>
          <a:p>
            <a:pPr algn="ctr" eaLnBrk="0" hangingPunct="0"/>
            <a:r>
              <a:rPr lang="ru-RU" sz="1400"/>
              <a:t>от бизнеса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4718248" y="2019317"/>
            <a:ext cx="3886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eaLnBrk="0" hangingPunct="0"/>
            <a:r>
              <a:rPr lang="ru-RU" sz="1400"/>
              <a:t>Коммуникация вне бизнеса. Виртуальный образ. Специалисты по коммуникации не знают целей бизнеса. Задача – упаковка и покупка канала информации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891036" y="3314717"/>
            <a:ext cx="1827212" cy="1143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algn="ctr" eaLnBrk="0" hangingPunct="0"/>
            <a:r>
              <a:rPr lang="ru-RU" sz="1400"/>
              <a:t>зеркальные коммуникации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4718248" y="3314717"/>
            <a:ext cx="3886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eaLnBrk="0" hangingPunct="0"/>
            <a:r>
              <a:rPr lang="ru-RU" sz="1400"/>
              <a:t>Коммуникация освещает текущую деятельность. Главный инструмент – СМИ, цель – позитив. Задача – убедить СМИ в значимости информации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889448" y="4610117"/>
            <a:ext cx="1828800" cy="1066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algn="ctr" eaLnBrk="0" hangingPunct="0"/>
            <a:r>
              <a:rPr lang="ru-RU" sz="1400"/>
              <a:t>опережающие интегральные коммуникации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718248" y="4610117"/>
            <a:ext cx="3886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eaLnBrk="0" hangingPunct="0"/>
            <a:r>
              <a:rPr lang="ru-RU" sz="1400"/>
              <a:t>Коммуникация устремлена в будущее. </a:t>
            </a:r>
          </a:p>
          <a:p>
            <a:pPr eaLnBrk="0" hangingPunct="0"/>
            <a:r>
              <a:rPr lang="ru-RU" sz="1400"/>
              <a:t>Коммуникация - функция стратегического управления. Коммуникация - на аудитории. СМИ – один из каналов</a:t>
            </a: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2203648" y="2247917"/>
            <a:ext cx="685800" cy="762000"/>
          </a:xfrm>
          <a:prstGeom prst="line">
            <a:avLst/>
          </a:prstGeom>
          <a:noFill/>
          <a:ln w="28575">
            <a:solidFill>
              <a:srgbClr val="635A8A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2279848" y="4533917"/>
            <a:ext cx="609600" cy="609600"/>
          </a:xfrm>
          <a:prstGeom prst="line">
            <a:avLst/>
          </a:prstGeom>
          <a:noFill/>
          <a:ln w="28575">
            <a:solidFill>
              <a:srgbClr val="635A8A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619672" y="6567154"/>
            <a:ext cx="25746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000" b="1" dirty="0" smtClean="0"/>
              <a:t>Источник: </a:t>
            </a:r>
            <a:r>
              <a:rPr lang="ru-RU" sz="1000" dirty="0" err="1" smtClean="0"/>
              <a:t>МиП</a:t>
            </a:r>
            <a:endParaRPr lang="ru-RU" sz="1000" dirty="0"/>
          </a:p>
        </p:txBody>
      </p:sp>
      <p:pic>
        <p:nvPicPr>
          <p:cNvPr id="18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4700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355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84" y="273669"/>
            <a:ext cx="7772400" cy="762000"/>
          </a:xfrm>
        </p:spPr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Стратегия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бизнеса и стратегия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коммуникации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14166" y="1687406"/>
            <a:ext cx="1117600" cy="304800"/>
          </a:xfrm>
          <a:prstGeom prst="rect">
            <a:avLst/>
          </a:prstGeom>
          <a:solidFill>
            <a:srgbClr val="AFAFFF"/>
          </a:solidFill>
          <a:ln w="9525">
            <a:solidFill>
              <a:srgbClr val="696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rgbClr val="5A5587"/>
                </a:solidFill>
                <a:latin typeface="Tahoma" charset="0"/>
              </a:rPr>
              <a:t>Идеология</a:t>
            </a:r>
            <a:endParaRPr lang="en-GB" sz="1400" b="1">
              <a:solidFill>
                <a:srgbClr val="5A5587"/>
              </a:solidFill>
              <a:latin typeface="Tahoma" charset="0"/>
            </a:endParaRPr>
          </a:p>
        </p:txBody>
      </p:sp>
      <p:sp>
        <p:nvSpPr>
          <p:cNvPr id="37892" name="Rectangle 4"/>
          <p:cNvSpPr>
            <a:spLocks noChangeAspect="1" noChangeArrowheads="1"/>
          </p:cNvSpPr>
          <p:nvPr/>
        </p:nvSpPr>
        <p:spPr bwMode="auto">
          <a:xfrm>
            <a:off x="6195566" y="2433531"/>
            <a:ext cx="1600200" cy="231775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100" b="1">
                <a:solidFill>
                  <a:srgbClr val="5A5587"/>
                </a:solidFill>
                <a:latin typeface="Tahoma" charset="0"/>
              </a:rPr>
              <a:t>Зачем мы работаем ?</a:t>
            </a:r>
          </a:p>
        </p:txBody>
      </p:sp>
      <p:sp>
        <p:nvSpPr>
          <p:cNvPr id="37893" name="Rectangle 5"/>
          <p:cNvSpPr>
            <a:spLocks noChangeAspect="1" noChangeArrowheads="1"/>
          </p:cNvSpPr>
          <p:nvPr/>
        </p:nvSpPr>
        <p:spPr bwMode="auto">
          <a:xfrm>
            <a:off x="5924103" y="2865331"/>
            <a:ext cx="2149475" cy="214312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Какими мы хотим стать ?</a:t>
            </a:r>
          </a:p>
        </p:txBody>
      </p:sp>
      <p:sp>
        <p:nvSpPr>
          <p:cNvPr id="37894" name="Rectangle 6"/>
          <p:cNvSpPr>
            <a:spLocks noChangeAspect="1" noChangeArrowheads="1"/>
          </p:cNvSpPr>
          <p:nvPr/>
        </p:nvSpPr>
        <p:spPr bwMode="auto">
          <a:xfrm>
            <a:off x="5754241" y="3079643"/>
            <a:ext cx="2489200" cy="215900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Каков наш план действий?</a:t>
            </a:r>
          </a:p>
        </p:txBody>
      </p:sp>
      <p:sp>
        <p:nvSpPr>
          <p:cNvPr id="37895" name="Rectangle 7"/>
          <p:cNvSpPr>
            <a:spLocks noChangeAspect="1" noChangeArrowheads="1"/>
          </p:cNvSpPr>
          <p:nvPr/>
        </p:nvSpPr>
        <p:spPr bwMode="auto">
          <a:xfrm>
            <a:off x="6095553" y="2651018"/>
            <a:ext cx="1806575" cy="214313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Что для нас важно ?</a:t>
            </a:r>
          </a:p>
        </p:txBody>
      </p:sp>
      <p:sp>
        <p:nvSpPr>
          <p:cNvPr id="37896" name="Rectangle 8"/>
          <p:cNvSpPr>
            <a:spLocks noChangeAspect="1" noChangeArrowheads="1"/>
          </p:cNvSpPr>
          <p:nvPr/>
        </p:nvSpPr>
        <p:spPr bwMode="auto">
          <a:xfrm>
            <a:off x="5581203" y="3293956"/>
            <a:ext cx="2835275" cy="425450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Что мы делаем ежедневно?</a:t>
            </a:r>
          </a:p>
        </p:txBody>
      </p:sp>
      <p:cxnSp>
        <p:nvCxnSpPr>
          <p:cNvPr id="37897" name="AutoShape 9"/>
          <p:cNvCxnSpPr>
            <a:cxnSpLocks noChangeShapeType="1"/>
            <a:stCxn id="37903" idx="3"/>
            <a:endCxn id="37892" idx="1"/>
          </p:cNvCxnSpPr>
          <p:nvPr/>
        </p:nvCxnSpPr>
        <p:spPr bwMode="auto">
          <a:xfrm>
            <a:off x="3784153" y="2544656"/>
            <a:ext cx="2411413" cy="4762"/>
          </a:xfrm>
          <a:prstGeom prst="straightConnector1">
            <a:avLst/>
          </a:prstGeom>
          <a:noFill/>
          <a:ln w="12700">
            <a:solidFill>
              <a:srgbClr val="5A5587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898" name="AutoShape 10"/>
          <p:cNvCxnSpPr>
            <a:cxnSpLocks noChangeShapeType="1"/>
            <a:stCxn id="37906" idx="3"/>
            <a:endCxn id="37895" idx="1"/>
          </p:cNvCxnSpPr>
          <p:nvPr/>
        </p:nvCxnSpPr>
        <p:spPr bwMode="auto">
          <a:xfrm>
            <a:off x="3914328" y="2758968"/>
            <a:ext cx="2181225" cy="0"/>
          </a:xfrm>
          <a:prstGeom prst="straightConnector1">
            <a:avLst/>
          </a:prstGeom>
          <a:noFill/>
          <a:ln w="12700">
            <a:solidFill>
              <a:srgbClr val="5A5587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899" name="AutoShape 11"/>
          <p:cNvCxnSpPr>
            <a:cxnSpLocks noChangeShapeType="1"/>
            <a:stCxn id="37904" idx="3"/>
            <a:endCxn id="37893" idx="1"/>
          </p:cNvCxnSpPr>
          <p:nvPr/>
        </p:nvCxnSpPr>
        <p:spPr bwMode="auto">
          <a:xfrm>
            <a:off x="4047678" y="2973281"/>
            <a:ext cx="1876425" cy="0"/>
          </a:xfrm>
          <a:prstGeom prst="straightConnector1">
            <a:avLst/>
          </a:prstGeom>
          <a:noFill/>
          <a:ln w="12700">
            <a:solidFill>
              <a:srgbClr val="5A5587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900" name="AutoShape 12"/>
          <p:cNvCxnSpPr>
            <a:cxnSpLocks noChangeShapeType="1"/>
            <a:stCxn id="37905" idx="3"/>
            <a:endCxn id="37894" idx="1"/>
          </p:cNvCxnSpPr>
          <p:nvPr/>
        </p:nvCxnSpPr>
        <p:spPr bwMode="auto">
          <a:xfrm>
            <a:off x="4181028" y="3187593"/>
            <a:ext cx="1573213" cy="0"/>
          </a:xfrm>
          <a:prstGeom prst="straightConnector1">
            <a:avLst/>
          </a:prstGeom>
          <a:noFill/>
          <a:ln w="12700">
            <a:solidFill>
              <a:srgbClr val="5A5587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901" name="AutoShape 13"/>
          <p:cNvCxnSpPr>
            <a:cxnSpLocks noChangeShapeType="1"/>
            <a:stCxn id="37907" idx="3"/>
            <a:endCxn id="37896" idx="1"/>
          </p:cNvCxnSpPr>
          <p:nvPr/>
        </p:nvCxnSpPr>
        <p:spPr bwMode="auto">
          <a:xfrm>
            <a:off x="4442966" y="3506681"/>
            <a:ext cx="1138237" cy="0"/>
          </a:xfrm>
          <a:prstGeom prst="straightConnector1">
            <a:avLst/>
          </a:prstGeom>
          <a:noFill/>
          <a:ln w="12700">
            <a:solidFill>
              <a:srgbClr val="5A5587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6043166" y="1687406"/>
            <a:ext cx="1854200" cy="304800"/>
          </a:xfrm>
          <a:prstGeom prst="rect">
            <a:avLst/>
          </a:prstGeom>
          <a:solidFill>
            <a:srgbClr val="AFAFFF"/>
          </a:solidFill>
          <a:ln w="9525">
            <a:solidFill>
              <a:srgbClr val="6964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rgbClr val="5A5587"/>
                </a:solidFill>
                <a:latin typeface="Tahoma" charset="0"/>
              </a:rPr>
              <a:t>Стратегия бизнеса</a:t>
            </a:r>
            <a:endParaRPr lang="en-GB" sz="1400" b="1">
              <a:solidFill>
                <a:srgbClr val="5A5587"/>
              </a:solidFill>
              <a:latin typeface="Tahoma" charset="0"/>
            </a:endParaRPr>
          </a:p>
        </p:txBody>
      </p:sp>
      <p:sp>
        <p:nvSpPr>
          <p:cNvPr id="37903" name="Rectangle 15"/>
          <p:cNvSpPr>
            <a:spLocks noChangeAspect="1" noChangeArrowheads="1"/>
          </p:cNvSpPr>
          <p:nvPr/>
        </p:nvSpPr>
        <p:spPr bwMode="auto">
          <a:xfrm>
            <a:off x="2631628" y="2436706"/>
            <a:ext cx="1152525" cy="214312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Миссия</a:t>
            </a:r>
          </a:p>
        </p:txBody>
      </p:sp>
      <p:sp>
        <p:nvSpPr>
          <p:cNvPr id="37904" name="Rectangle 16"/>
          <p:cNvSpPr>
            <a:spLocks noChangeAspect="1" noChangeArrowheads="1"/>
          </p:cNvSpPr>
          <p:nvPr/>
        </p:nvSpPr>
        <p:spPr bwMode="auto">
          <a:xfrm>
            <a:off x="2368103" y="2865331"/>
            <a:ext cx="1679575" cy="214312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Видение</a:t>
            </a:r>
          </a:p>
        </p:txBody>
      </p:sp>
      <p:sp>
        <p:nvSpPr>
          <p:cNvPr id="37905" name="Rectangle 17"/>
          <p:cNvSpPr>
            <a:spLocks noChangeAspect="1" noChangeArrowheads="1"/>
          </p:cNvSpPr>
          <p:nvPr/>
        </p:nvSpPr>
        <p:spPr bwMode="auto">
          <a:xfrm>
            <a:off x="2234753" y="3079643"/>
            <a:ext cx="1946275" cy="215900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Стратегия</a:t>
            </a:r>
          </a:p>
        </p:txBody>
      </p:sp>
      <p:sp>
        <p:nvSpPr>
          <p:cNvPr id="37906" name="Rectangle 18"/>
          <p:cNvSpPr>
            <a:spLocks noChangeAspect="1" noChangeArrowheads="1"/>
          </p:cNvSpPr>
          <p:nvPr/>
        </p:nvSpPr>
        <p:spPr bwMode="auto">
          <a:xfrm>
            <a:off x="2501453" y="2651018"/>
            <a:ext cx="1412875" cy="214313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Ценности</a:t>
            </a:r>
          </a:p>
        </p:txBody>
      </p:sp>
      <p:sp>
        <p:nvSpPr>
          <p:cNvPr id="37907" name="Rectangle 19"/>
          <p:cNvSpPr>
            <a:spLocks noChangeAspect="1" noChangeArrowheads="1"/>
          </p:cNvSpPr>
          <p:nvPr/>
        </p:nvSpPr>
        <p:spPr bwMode="auto">
          <a:xfrm>
            <a:off x="1972816" y="3293956"/>
            <a:ext cx="2470150" cy="425450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Внедрение, Концентрация,</a:t>
            </a:r>
          </a:p>
          <a:p>
            <a:pPr algn="ctr" defTabSz="801688" eaLnBrk="0" hangingPunct="0"/>
            <a:r>
              <a:rPr lang="ru-RU" sz="1200" b="1">
                <a:solidFill>
                  <a:srgbClr val="5A5587"/>
                </a:solidFill>
                <a:latin typeface="Tahoma" charset="0"/>
              </a:rPr>
              <a:t>Стратегические инициативы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750566" y="4284556"/>
            <a:ext cx="2921000" cy="2082800"/>
          </a:xfrm>
          <a:prstGeom prst="rect">
            <a:avLst/>
          </a:prstGeom>
          <a:solidFill>
            <a:srgbClr val="2EBA2E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7909" name="Rectangle 21"/>
          <p:cNvSpPr>
            <a:spLocks noChangeAspect="1" noChangeArrowheads="1"/>
          </p:cNvSpPr>
          <p:nvPr/>
        </p:nvSpPr>
        <p:spPr bwMode="auto">
          <a:xfrm>
            <a:off x="1687066" y="4532206"/>
            <a:ext cx="3048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EBA2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400" b="1">
                <a:solidFill>
                  <a:schemeClr val="tx2"/>
                </a:solidFill>
                <a:latin typeface="Tahoma" charset="0"/>
              </a:rPr>
              <a:t>Стратегические результаты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1985516" y="5268806"/>
            <a:ext cx="1092200" cy="406400"/>
          </a:xfrm>
          <a:prstGeom prst="rect">
            <a:avLst/>
          </a:prstGeom>
          <a:solidFill>
            <a:srgbClr val="2EBA2E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Довольные</a:t>
            </a:r>
          </a:p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Акционеры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269803" y="5281506"/>
            <a:ext cx="1092200" cy="406400"/>
          </a:xfrm>
          <a:prstGeom prst="rect">
            <a:avLst/>
          </a:prstGeom>
          <a:solidFill>
            <a:srgbClr val="2EBA2E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Счастливые</a:t>
            </a:r>
          </a:p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Клиенты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753866" y="5772043"/>
            <a:ext cx="914400" cy="406400"/>
          </a:xfrm>
          <a:prstGeom prst="rect">
            <a:avLst/>
          </a:prstGeom>
          <a:solidFill>
            <a:srgbClr val="2EBA2E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Лояльные партнеры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1883916" y="4811606"/>
            <a:ext cx="1187450" cy="406400"/>
          </a:xfrm>
          <a:prstGeom prst="rect">
            <a:avLst/>
          </a:prstGeom>
          <a:solidFill>
            <a:srgbClr val="2EBA2E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Эффективный</a:t>
            </a:r>
          </a:p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Персонал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255516" y="4811606"/>
            <a:ext cx="1244600" cy="406400"/>
          </a:xfrm>
          <a:prstGeom prst="rect">
            <a:avLst/>
          </a:prstGeom>
          <a:solidFill>
            <a:srgbClr val="2EBA2E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Эффективные</a:t>
            </a:r>
          </a:p>
          <a:p>
            <a:pPr algn="ctr" eaLnBrk="0" hangingPunct="0"/>
            <a:r>
              <a:rPr lang="ru-RU" sz="1000" b="1">
                <a:solidFill>
                  <a:schemeClr val="tx2"/>
                </a:solidFill>
                <a:latin typeface="Tahoma" charset="0"/>
              </a:rPr>
              <a:t>Процессы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484366" y="3897206"/>
            <a:ext cx="3073400" cy="2590800"/>
          </a:xfrm>
          <a:prstGeom prst="rect">
            <a:avLst/>
          </a:prstGeom>
          <a:solidFill>
            <a:srgbClr val="B7B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b="1">
              <a:solidFill>
                <a:srgbClr val="5A5587"/>
              </a:solidFill>
              <a:latin typeface="Tahoma" charset="0"/>
            </a:endParaRPr>
          </a:p>
        </p:txBody>
      </p:sp>
      <p:sp>
        <p:nvSpPr>
          <p:cNvPr id="37916" name="Rectangle 28"/>
          <p:cNvSpPr>
            <a:spLocks noChangeAspect="1" noChangeArrowheads="1"/>
          </p:cNvSpPr>
          <p:nvPr/>
        </p:nvSpPr>
        <p:spPr bwMode="auto">
          <a:xfrm>
            <a:off x="5519291" y="5560906"/>
            <a:ext cx="904875" cy="457200"/>
          </a:xfrm>
          <a:prstGeom prst="rect">
            <a:avLst/>
          </a:prstGeom>
          <a:solidFill>
            <a:srgbClr val="B7B7FF"/>
          </a:solidFill>
          <a:ln w="9525">
            <a:solidFill>
              <a:srgbClr val="5A558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В глазах </a:t>
            </a:r>
          </a:p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инвесторов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5408166" y="3919431"/>
            <a:ext cx="330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5A5587"/>
                </a:solidFill>
                <a:latin typeface="Tahoma" charset="0"/>
              </a:rPr>
              <a:t>Коммуникационная стратегия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5A5587"/>
                </a:solidFill>
                <a:latin typeface="Tahoma" charset="0"/>
              </a:rPr>
              <a:t>Как мы создаем представление о наших миссии, ценностях, видении, стратегии, действиях?</a:t>
            </a:r>
          </a:p>
        </p:txBody>
      </p:sp>
      <p:sp>
        <p:nvSpPr>
          <p:cNvPr id="37918" name="Rectangle 30"/>
          <p:cNvSpPr>
            <a:spLocks noChangeAspect="1" noChangeArrowheads="1"/>
          </p:cNvSpPr>
          <p:nvPr/>
        </p:nvSpPr>
        <p:spPr bwMode="auto">
          <a:xfrm>
            <a:off x="6473378" y="5560906"/>
            <a:ext cx="723900" cy="457200"/>
          </a:xfrm>
          <a:prstGeom prst="rect">
            <a:avLst/>
          </a:prstGeom>
          <a:solidFill>
            <a:srgbClr val="B7B7FF"/>
          </a:solidFill>
          <a:ln w="9525">
            <a:solidFill>
              <a:srgbClr val="5A558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В глазах </a:t>
            </a:r>
          </a:p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властей</a:t>
            </a:r>
          </a:p>
        </p:txBody>
      </p:sp>
      <p:sp>
        <p:nvSpPr>
          <p:cNvPr id="37919" name="Rectangle 31"/>
          <p:cNvSpPr>
            <a:spLocks noChangeAspect="1" noChangeArrowheads="1"/>
          </p:cNvSpPr>
          <p:nvPr/>
        </p:nvSpPr>
        <p:spPr bwMode="auto">
          <a:xfrm>
            <a:off x="6208266" y="4811606"/>
            <a:ext cx="1698625" cy="219075"/>
          </a:xfrm>
          <a:prstGeom prst="rect">
            <a:avLst/>
          </a:prstGeom>
          <a:solidFill>
            <a:srgbClr val="B7B7FF"/>
          </a:solidFill>
          <a:ln w="9525">
            <a:solidFill>
              <a:srgbClr val="5A558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В глазах сотрудников</a:t>
            </a:r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4703316" y="5205306"/>
            <a:ext cx="787400" cy="0"/>
          </a:xfrm>
          <a:prstGeom prst="line">
            <a:avLst/>
          </a:prstGeom>
          <a:noFill/>
          <a:ln w="38100">
            <a:solidFill>
              <a:srgbClr val="5A558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1" name="Rectangle 33"/>
          <p:cNvSpPr>
            <a:spLocks noChangeAspect="1" noChangeArrowheads="1"/>
          </p:cNvSpPr>
          <p:nvPr/>
        </p:nvSpPr>
        <p:spPr bwMode="auto">
          <a:xfrm>
            <a:off x="6144766" y="6043506"/>
            <a:ext cx="1812925" cy="304800"/>
          </a:xfrm>
          <a:prstGeom prst="rect">
            <a:avLst/>
          </a:prstGeom>
          <a:solidFill>
            <a:srgbClr val="B7B7FF"/>
          </a:solidFill>
          <a:ln w="9525">
            <a:solidFill>
              <a:srgbClr val="5A558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В глазах клиентов</a:t>
            </a:r>
          </a:p>
        </p:txBody>
      </p:sp>
      <p:sp>
        <p:nvSpPr>
          <p:cNvPr id="37922" name="Rectangle 34"/>
          <p:cNvSpPr>
            <a:spLocks noChangeAspect="1" noChangeArrowheads="1"/>
          </p:cNvSpPr>
          <p:nvPr/>
        </p:nvSpPr>
        <p:spPr bwMode="auto">
          <a:xfrm>
            <a:off x="6052691" y="5065606"/>
            <a:ext cx="1997075" cy="457200"/>
          </a:xfrm>
          <a:prstGeom prst="rect">
            <a:avLst/>
          </a:prstGeom>
          <a:solidFill>
            <a:srgbClr val="B7B7FF"/>
          </a:solidFill>
          <a:ln w="9525">
            <a:solidFill>
              <a:srgbClr val="5A558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В глазах российского и </a:t>
            </a:r>
          </a:p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западного бизнес сообщества </a:t>
            </a:r>
          </a:p>
          <a:p>
            <a:pPr algn="ctr" defTabSz="801688" eaLnBrk="0" hangingPunct="0"/>
            <a:endParaRPr lang="ru-RU" sz="1000" b="1">
              <a:solidFill>
                <a:srgbClr val="5A5587"/>
              </a:solidFill>
              <a:latin typeface="Tahoma" charset="0"/>
            </a:endParaRPr>
          </a:p>
        </p:txBody>
      </p:sp>
      <p:sp>
        <p:nvSpPr>
          <p:cNvPr id="37923" name="Rectangle 35"/>
          <p:cNvSpPr>
            <a:spLocks noChangeAspect="1" noChangeArrowheads="1"/>
          </p:cNvSpPr>
          <p:nvPr/>
        </p:nvSpPr>
        <p:spPr bwMode="auto">
          <a:xfrm>
            <a:off x="7235378" y="5560906"/>
            <a:ext cx="1270000" cy="457200"/>
          </a:xfrm>
          <a:prstGeom prst="rect">
            <a:avLst/>
          </a:prstGeom>
          <a:solidFill>
            <a:srgbClr val="B7B7FF"/>
          </a:solidFill>
          <a:ln w="9525">
            <a:solidFill>
              <a:srgbClr val="5A558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В общественном </a:t>
            </a:r>
          </a:p>
          <a:p>
            <a:pPr algn="ctr" defTabSz="801688" eaLnBrk="0" hangingPunct="0"/>
            <a:r>
              <a:rPr lang="ru-RU" sz="1000" b="1">
                <a:solidFill>
                  <a:srgbClr val="5A5587"/>
                </a:solidFill>
                <a:latin typeface="Tahoma" charset="0"/>
              </a:rPr>
              <a:t>мнении</a:t>
            </a:r>
          </a:p>
        </p:txBody>
      </p:sp>
      <p:cxnSp>
        <p:nvCxnSpPr>
          <p:cNvPr id="37924" name="AutoShape 36"/>
          <p:cNvCxnSpPr>
            <a:cxnSpLocks noChangeShapeType="1"/>
            <a:stCxn id="37907" idx="2"/>
            <a:endCxn id="37908" idx="0"/>
          </p:cNvCxnSpPr>
          <p:nvPr/>
        </p:nvCxnSpPr>
        <p:spPr bwMode="auto">
          <a:xfrm>
            <a:off x="3207891" y="3719406"/>
            <a:ext cx="3175" cy="565150"/>
          </a:xfrm>
          <a:prstGeom prst="straightConnector1">
            <a:avLst/>
          </a:prstGeom>
          <a:noFill/>
          <a:ln w="28575">
            <a:solidFill>
              <a:srgbClr val="5A558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925" name="AutoShape 37"/>
          <p:cNvCxnSpPr>
            <a:cxnSpLocks noChangeShapeType="1"/>
            <a:stCxn id="37896" idx="2"/>
            <a:endCxn id="37915" idx="0"/>
          </p:cNvCxnSpPr>
          <p:nvPr/>
        </p:nvCxnSpPr>
        <p:spPr bwMode="auto">
          <a:xfrm>
            <a:off x="6998841" y="3719406"/>
            <a:ext cx="22225" cy="177800"/>
          </a:xfrm>
          <a:prstGeom prst="straightConnector1">
            <a:avLst/>
          </a:prstGeom>
          <a:noFill/>
          <a:ln w="9525">
            <a:solidFill>
              <a:srgbClr val="5A5587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3757166" y="1839806"/>
            <a:ext cx="2286000" cy="0"/>
          </a:xfrm>
          <a:prstGeom prst="line">
            <a:avLst/>
          </a:prstGeom>
          <a:noFill/>
          <a:ln w="38100">
            <a:solidFill>
              <a:srgbClr val="756B9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1687066" y="6597352"/>
            <a:ext cx="25746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000" b="1" dirty="0" smtClean="0"/>
              <a:t>Источник: </a:t>
            </a:r>
            <a:r>
              <a:rPr lang="ru-RU" sz="1000" dirty="0" err="1" smtClean="0"/>
              <a:t>МиП</a:t>
            </a:r>
            <a:endParaRPr lang="ru-RU" sz="1000" dirty="0"/>
          </a:p>
        </p:txBody>
      </p:sp>
      <p:pic>
        <p:nvPicPr>
          <p:cNvPr id="42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7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0" y="1188949"/>
            <a:ext cx="9144000" cy="5336395"/>
          </a:xfrm>
          <a:prstGeom prst="ellipse">
            <a:avLst/>
          </a:prstGeom>
          <a:solidFill>
            <a:srgbClr val="A3E7F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547664" y="620688"/>
            <a:ext cx="6624736" cy="5688632"/>
          </a:xfrm>
          <a:prstGeom prst="ellipse">
            <a:avLst/>
          </a:prstGeom>
          <a:noFill/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793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Вселенная коммуникации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416" y="2561451"/>
            <a:ext cx="3452689" cy="2307709"/>
          </a:xfrm>
          <a:prstGeom prst="round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33891" y="1440977"/>
            <a:ext cx="230405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ele2 Russia Text" pitchFamily="18" charset="-52"/>
              </a:rPr>
              <a:t>Brand PR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Построение бренда в массовом восприятии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2561451"/>
            <a:ext cx="230405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ele2 Russia Text" pitchFamily="18" charset="-52"/>
              </a:rPr>
              <a:t>Marketing PR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Продвижение тарифов / услуг и маркетинговых инициатив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3780" y="5337212"/>
            <a:ext cx="230405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ele2 Russia Text" pitchFamily="18" charset="-52"/>
              </a:rPr>
              <a:t>Corporate PR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Формирование позитивной репутации компании (не бренда)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4869170"/>
            <a:ext cx="230405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Tele2 Russia Text" pitchFamily="18" charset="-52"/>
              </a:rPr>
              <a:t>Поддержка </a:t>
            </a:r>
            <a:r>
              <a:rPr lang="en-US" i="1" dirty="0" smtClean="0">
                <a:solidFill>
                  <a:schemeClr val="tx1"/>
                </a:solidFill>
                <a:latin typeface="Tele2 Russia Text" pitchFamily="18" charset="-52"/>
              </a:rPr>
              <a:t>GR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Влияние на регуляторную деятельность в интересах компании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3417" y="4869160"/>
            <a:ext cx="27141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ele2 Russia Text" pitchFamily="18" charset="-52"/>
              </a:rPr>
              <a:t>CSR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Формирование образа «правильной» компании, баланс агрессивному маркетингу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1628800"/>
            <a:ext cx="2304058" cy="1357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ele2 Russia Text" pitchFamily="18" charset="-52"/>
              </a:rPr>
              <a:t>Internal PR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Повышение эффективности персонала через информационную включенность в жизнь компании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624" y="4883252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ele2 Russia Text" pitchFamily="18" charset="-52"/>
              </a:rPr>
              <a:t>Клиенты</a:t>
            </a:r>
            <a:endParaRPr lang="ru-RU" sz="1200" dirty="0">
              <a:latin typeface="Tele2 Russia Text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023" y="3864757"/>
            <a:ext cx="173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Единая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online &amp; offline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среда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570" y="3693974"/>
            <a:ext cx="27141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ele2 Russia Text" pitchFamily="18" charset="-52"/>
              </a:rPr>
              <a:t>IR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Взаимодействие с инвесторами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5" name="Изображение 3" descr="rel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93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4318768"/>
            <a:ext cx="7451725" cy="793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Немного о </a:t>
            </a:r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KPI</a:t>
            </a: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32447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530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7664" y="276690"/>
            <a:ext cx="6994525" cy="783259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Вклад в бизнес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9923" y="1950776"/>
            <a:ext cx="6994525" cy="2825653"/>
          </a:xfrm>
        </p:spPr>
        <p:txBody>
          <a:bodyPr>
            <a:normAutofit/>
          </a:bodyPr>
          <a:lstStyle/>
          <a:p>
            <a:pPr marL="546100" indent="-546100">
              <a:spcBef>
                <a:spcPts val="2664"/>
              </a:spcBef>
              <a:buFont typeface="Arial" pitchFamily="34" charset="0"/>
              <a:buChar char="―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Влияние на выручку</a:t>
            </a:r>
          </a:p>
          <a:p>
            <a:pPr marL="546100" indent="-546100">
              <a:spcBef>
                <a:spcPts val="2664"/>
              </a:spcBef>
              <a:buFont typeface="Arial" pitchFamily="34" charset="0"/>
              <a:buChar char="―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Управление издержками</a:t>
            </a:r>
          </a:p>
          <a:p>
            <a:pPr marL="546100" indent="-546100">
              <a:spcBef>
                <a:spcPts val="2664"/>
              </a:spcBef>
              <a:buFont typeface="Arial" pitchFamily="34" charset="0"/>
              <a:buChar char="―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Влияние на среду бизнеса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9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7664" y="125760"/>
            <a:ext cx="6840760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Влияние на выручку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0019" y="1700808"/>
            <a:ext cx="5004469" cy="49685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Информирование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 компании, ее продуктах и услугах, а также построения выделяющегося бренда.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</a:t>
            </a:r>
            <a:r>
              <a:rPr lang="ru-RU" dirty="0">
                <a:latin typeface="Arial" pitchFamily="34" charset="0"/>
                <a:cs typeface="Arial" pitchFamily="34" charset="0"/>
              </a:rPr>
              <a:t>-вторых, за счет рационального, а не эмоционального обращения с потребителем, объяснения преимуществ, в том числе в сравнении с конкурентами.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latin typeface="Arial" pitchFamily="34" charset="0"/>
                <a:cs typeface="Arial" pitchFamily="34" charset="0"/>
              </a:rPr>
              <a:t>-третьих, за счет управления ожиданиями и обеспечения эластичности отношения к продукту, что особенно очевидно в кризисной ситуации. Оперативное реагирование и выстроенные отношения позволяют не потерять доверие потребителей, удержать их от того, чтобы отказаться от продукта. </a:t>
            </a: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2060848"/>
            <a:ext cx="1812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Brand Awareness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Perception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NPS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CLV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LTV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Churn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Продажи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44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7664" y="125760"/>
            <a:ext cx="6840760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Влияние на издержки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00808"/>
            <a:ext cx="4392488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―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Поставщики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Так, если Вы работаете в компании с хорошей репутацией, Вы можете получить намного более выгодные условия: добиться лучшей цены, большей скидки, отсрочки платежа и т.п. Многие поставщики готовы платить за возможность иметь в своем клиентском портфеле известный бренд – и этим надо пользоваться, но сначала такой бренд и такую репутацию надо построить.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―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―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Сотрудники.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Прежде всего, сильная корпоративная культура, построение которой также входит в функционал  PR, повышает производительность работы. Хорошо выстроенные внутренние коммуникации облегчают людям их работу, повышают их мотивацию и, как следствие, эффективность. Наконец, люди хотят иметь в резюме строчку с опытом работы в известной компании и они готовы получать меньше ради этого.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700808"/>
            <a:ext cx="27363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Лучшие условия закупок (по сравнению с рынком)</a:t>
            </a:r>
          </a:p>
          <a:p>
            <a:pPr>
              <a:spcAft>
                <a:spcPts val="120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NPS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Engagement Index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Средний срок работы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ESI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Конкурс на открытые позиции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Бюджет на рекрутинг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513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7664" y="125760"/>
            <a:ext cx="6840760" cy="1143000"/>
          </a:xfrm>
        </p:spPr>
        <p:txBody>
          <a:bodyPr/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Влияние на среду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1700808"/>
            <a:ext cx="7272213" cy="49685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и выход на рынки капитала (выпуск кредитных нот, облигаций, IPO). В зависимости от ситуации, KPI может быть объем привлеченных средств, в сравнении с запланированным, размещение облигацией с планируемой или даже лучшей ставкой и пр.  </a:t>
            </a:r>
          </a:p>
          <a:p>
            <a:pPr>
              <a:buFont typeface="Arial" pitchFamily="34" charset="0"/>
              <a:buChar char="―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Влияние на решение со стороны регулятора отрасли. В любом проекте набор индикаторов определяется конкретными целями и спецификой проекта.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966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5157192"/>
            <a:ext cx="7451725" cy="146754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tabLst>
                <a:tab pos="530225" algn="l"/>
              </a:tabLst>
            </a:pP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CSR - благотворительность или прагматизм?</a:t>
            </a: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184575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56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548680"/>
            <a:ext cx="7596336" cy="171621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tabLst>
                <a:tab pos="530225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можно сэкономить, сохранить или заработать с грамотными коммуникаторами?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52723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122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6976" y="188640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CSR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благотворительность или прагматизм?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8984" y="1700808"/>
            <a:ext cx="6429400" cy="4876800"/>
          </a:xfrm>
        </p:spPr>
        <p:txBody>
          <a:bodyPr>
            <a:normAutofit/>
          </a:bodyPr>
          <a:lstStyle/>
          <a:p>
            <a:pPr marL="546100" indent="-546100">
              <a:spcBef>
                <a:spcPts val="2568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Инновации</a:t>
            </a:r>
          </a:p>
          <a:p>
            <a:pPr marL="546100" indent="-546100">
              <a:spcBef>
                <a:spcPts val="2568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Экономия</a:t>
            </a:r>
          </a:p>
          <a:p>
            <a:pPr marL="546100" indent="-546100">
              <a:spcBef>
                <a:spcPts val="2568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Выделение бренда</a:t>
            </a:r>
          </a:p>
          <a:p>
            <a:pPr marL="546100" indent="-546100">
              <a:spcBef>
                <a:spcPts val="2568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Стратегическое мышление</a:t>
            </a:r>
          </a:p>
          <a:p>
            <a:pPr marL="546100" indent="-546100">
              <a:spcBef>
                <a:spcPts val="2568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Вовлечение сотрудников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73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824" y="125760"/>
            <a:ext cx="7642176" cy="11430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4300" dirty="0" smtClean="0">
                <a:latin typeface="Arial" pitchFamily="34" charset="0"/>
                <a:cs typeface="Arial" pitchFamily="34" charset="0"/>
              </a:rPr>
              <a:t>Бизнес-стратегия определяет выбор проекта</a:t>
            </a:r>
            <a:endParaRPr lang="ru-RU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0255" y="2204864"/>
            <a:ext cx="2448272" cy="468052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Бизнес-стратегия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5999" y="3248980"/>
            <a:ext cx="3384376" cy="90010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корпоративных коммуникаций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2423" y="3248980"/>
            <a:ext cx="3312368" cy="90010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маркетинговых коммуникаций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5999" y="4653136"/>
            <a:ext cx="3384376" cy="45005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CSR</a:t>
            </a:r>
            <a:r>
              <a:rPr lang="ru-RU" dirty="0" smtClean="0"/>
              <a:t>-стратегия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2423" y="4658075"/>
            <a:ext cx="3312368" cy="45005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BTL</a:t>
            </a:r>
            <a:r>
              <a:rPr lang="ru-RU" dirty="0" smtClean="0"/>
              <a:t>-стратегия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5999" y="5661248"/>
            <a:ext cx="3384376" cy="864096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социальных инициатив, включая спонсорство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02423" y="5661248"/>
            <a:ext cx="3312368" cy="864096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</a:t>
            </a:r>
            <a:r>
              <a:rPr lang="en-US" dirty="0" smtClean="0"/>
              <a:t>BTL</a:t>
            </a:r>
            <a:r>
              <a:rPr lang="ru-RU" dirty="0" smtClean="0"/>
              <a:t>-акций, включая спонсорство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828350" y="2728676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93416" y="2721983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22103" y="4162143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87169" y="4155450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11755" y="4175206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76821" y="4168513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022103" y="5163885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87169" y="5157192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11755" y="5176948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76821" y="5170255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97967" y="3248980"/>
            <a:ext cx="0" cy="3204356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491" y="3814780"/>
            <a:ext cx="461665" cy="18464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Целеполагание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483390" y="3248980"/>
            <a:ext cx="0" cy="3204356"/>
          </a:xfrm>
          <a:prstGeom prst="straightConnector1">
            <a:avLst/>
          </a:prstGeom>
          <a:ln w="635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30815" y="4077072"/>
            <a:ext cx="461665" cy="142487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5959" y="2001946"/>
            <a:ext cx="2160240" cy="942591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Повестка дня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14591" y="1999086"/>
            <a:ext cx="2247056" cy="945452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Специфика бренда, ценности компании</a:t>
            </a:r>
            <a:endParaRPr lang="ru-RU" dirty="0"/>
          </a:p>
        </p:txBody>
      </p:sp>
      <p:pic>
        <p:nvPicPr>
          <p:cNvPr id="26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4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29" grpId="0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197768"/>
            <a:ext cx="6696744" cy="11430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Возможные индикаторы в маркетинг-проектах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54382"/>
            <a:ext cx="3312368" cy="90010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маркетинговых коммуникаций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63477"/>
            <a:ext cx="3312368" cy="45005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BTL</a:t>
            </a:r>
            <a:r>
              <a:rPr lang="ru-RU" dirty="0" smtClean="0"/>
              <a:t>-стратегия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66650"/>
            <a:ext cx="3312368" cy="864096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</a:t>
            </a:r>
            <a:r>
              <a:rPr lang="en-US" dirty="0" smtClean="0"/>
              <a:t>BTL</a:t>
            </a:r>
            <a:r>
              <a:rPr lang="ru-RU" dirty="0" smtClean="0"/>
              <a:t>-акций, включая спонсорство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48884" y="2980608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13950" y="2973915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48884" y="3982350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13950" y="3975657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1960" y="1916832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Знание бренда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(Brand Awareness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49263" indent="-449263"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Изменение восприятия бренда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Tele2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PLP, QP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пр.)</a:t>
            </a:r>
          </a:p>
          <a:p>
            <a:pPr marL="449263" indent="-449263"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Продажи основных и дополнительных услуг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(как в рамках проекта, так и после него)</a:t>
            </a:r>
          </a:p>
          <a:p>
            <a:pPr marL="449263" indent="-449263"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Бюджетный анализ (стоимость контакта, сравнение с аналогичными проектами и пр.)</a:t>
            </a:r>
          </a:p>
          <a:p>
            <a:pPr marL="449263" indent="-449263"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Число упоминаний в СМИ и социальных медиа о проекте и их качество,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 Value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49263" indent="-449263"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Наличие или отсутствие ключевых сообщений в проекте и СМИ</a:t>
            </a:r>
          </a:p>
          <a:p>
            <a:pPr marL="449263" indent="-449263">
              <a:buFont typeface="Arial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Соответствие ценностям, характеристикам бренда</a:t>
            </a:r>
          </a:p>
        </p:txBody>
      </p:sp>
      <p:pic>
        <p:nvPicPr>
          <p:cNvPr id="12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5776"/>
            <a:ext cx="7071212" cy="11430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Возможные индикаторы  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CSR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-проектах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1879079"/>
            <a:ext cx="4752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Знание бренда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(Brand Awareness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Изменение восприятия бренда</a:t>
            </a:r>
          </a:p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Учет повестки дня</a:t>
            </a:r>
          </a:p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Бюджетный анализ (Сравнение с аналогичными проектами и пр.)</a:t>
            </a:r>
          </a:p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Число упоминаний в СМИ и социальных медиа о проекте и их качество,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 Value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взаимоотношений с определенными ЦА (власть, молодежь и пр.)</a:t>
            </a:r>
          </a:p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Решение конкретных бизнес-задач     (в первую очередь, через власть)</a:t>
            </a:r>
          </a:p>
          <a:p>
            <a:pPr marL="449263" indent="-449263">
              <a:buFont typeface="Calibri" pitchFamily="34" charset="0"/>
              <a:buChar char="―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Оценка динамики доверия к бренду и компании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NPS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динамика оттока клиентов в долгосрочной перспективе и пр.)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0010" y="2016629"/>
            <a:ext cx="3384376" cy="90010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 корпоративных коммуникаций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0010" y="3420785"/>
            <a:ext cx="3384376" cy="450050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CSR</a:t>
            </a:r>
            <a:r>
              <a:rPr lang="ru-RU" dirty="0" smtClean="0"/>
              <a:t>-стратегия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0010" y="4428897"/>
            <a:ext cx="3384376" cy="864096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Набор социальных инициатив, включая спонсорство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476114" y="2929792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41180" y="2923099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76114" y="3931534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41180" y="3924841"/>
            <a:ext cx="0" cy="44511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2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7768"/>
            <a:ext cx="6994525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Что говорят о нашем проекте за нашей спиной?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692274" y="4869160"/>
            <a:ext cx="7128197" cy="864096"/>
          </a:xfrm>
          <a:prstGeom prst="wedgeRoundRectCallout">
            <a:avLst>
              <a:gd name="adj1" fmla="val -36755"/>
              <a:gd name="adj2" fmla="val -69344"/>
              <a:gd name="adj3" fmla="val 16667"/>
            </a:avLst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/>
                <a:cs typeface="Arial"/>
              </a:rPr>
              <a:t>—</a:t>
            </a:r>
            <a:r>
              <a:rPr lang="ru-RU" dirty="0" smtClean="0"/>
              <a:t> Мы рады, что компания реализует такой проект и нам понятно, почему она это делает!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92274" y="3429000"/>
            <a:ext cx="7128197" cy="864096"/>
          </a:xfrm>
          <a:prstGeom prst="wedgeRoundRectCallout">
            <a:avLst>
              <a:gd name="adj1" fmla="val -36755"/>
              <a:gd name="adj2" fmla="val -69344"/>
              <a:gd name="adj3" fmla="val 16667"/>
            </a:avLst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/>
                <a:cs typeface="Arial"/>
              </a:rPr>
              <a:t>—</a:t>
            </a:r>
            <a:r>
              <a:rPr lang="ru-RU" dirty="0" smtClean="0"/>
              <a:t> Этот проект делают сотрудники компании по своему усмотрению, и он не имеет никакого отношения к компании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92274" y="2060848"/>
            <a:ext cx="7128197" cy="864096"/>
          </a:xfrm>
          <a:prstGeom prst="wedgeRoundRectCallout">
            <a:avLst>
              <a:gd name="adj1" fmla="val -36755"/>
              <a:gd name="adj2" fmla="val -69344"/>
              <a:gd name="adj3" fmla="val 16667"/>
            </a:avLst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/>
                <a:cs typeface="Arial"/>
              </a:rPr>
              <a:t>—</a:t>
            </a:r>
            <a:r>
              <a:rPr lang="ru-RU" dirty="0" smtClean="0"/>
              <a:t> Эти «буржуи» зарабатывают на нас миллионы, поэтому они должны тратить много денег на благотворительность и спонсорство</a:t>
            </a:r>
            <a:endParaRPr lang="ru-RU" dirty="0"/>
          </a:p>
        </p:txBody>
      </p:sp>
      <p:pic>
        <p:nvPicPr>
          <p:cNvPr id="7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0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5776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Check-list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692274" y="1556792"/>
            <a:ext cx="7200205" cy="4752528"/>
          </a:xfrm>
        </p:spPr>
        <p:txBody>
          <a:bodyPr>
            <a:normAutofit/>
          </a:bodyPr>
          <a:lstStyle/>
          <a:p>
            <a:pPr marL="449263" indent="-449263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Насколько проект отвечает ценностям, истории, культуре компании? Насколько тесно он связан с основным бизнесом компании?</a:t>
            </a:r>
          </a:p>
          <a:p>
            <a:pPr marL="449263" indent="-449263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Насколько значима проблема, которую решает проект? В чем социальность? </a:t>
            </a:r>
          </a:p>
          <a:p>
            <a:pPr marL="449263" indent="-449263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Даем ли мы обществу дополнительную ценность, или это просто один из способов «засветиться» в СМИ?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49263" indent="-449263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Насколько системна и последовательна деятельность в этой области?</a:t>
            </a:r>
          </a:p>
          <a:p>
            <a:pPr>
              <a:buFont typeface="Arial" pitchFamily="34" charset="0"/>
              <a:buChar char="―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5776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Check-list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692274" y="1556792"/>
            <a:ext cx="7200205" cy="4752528"/>
          </a:xfrm>
        </p:spPr>
        <p:txBody>
          <a:bodyPr>
            <a:normAutofit/>
          </a:bodyPr>
          <a:lstStyle/>
          <a:p>
            <a:pPr marL="546100" indent="-546100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Насколько сотрудники компании верят в то, что их проект важен для общества?</a:t>
            </a:r>
          </a:p>
          <a:p>
            <a:pPr marL="546100" indent="-546100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Насколько другие участники проекта верят в то, что он важен для общества?</a:t>
            </a:r>
          </a:p>
          <a:p>
            <a:pPr marL="546100" indent="-546100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Насколько ярко и четко выражена основная идея и ценность проекта?</a:t>
            </a:r>
          </a:p>
          <a:p>
            <a:pPr marL="546100" indent="-546100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Информационная открытость проекта</a:t>
            </a:r>
          </a:p>
          <a:p>
            <a:pPr marL="546100" indent="-546100"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Доверие и позитивное отношение к компании в целом</a:t>
            </a: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4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5776"/>
            <a:ext cx="7272808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Самый главный критерий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-1"/>
            <a:ext cx="1340240" cy="1268761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92274" y="2132856"/>
            <a:ext cx="6994525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Лучший социальный проект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– это качественный продукт и профессиональное обслуживание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90148"/>
            <a:ext cx="9144000" cy="106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1772816"/>
            <a:ext cx="85792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Спасибо за внимание!</a:t>
            </a:r>
            <a:endParaRPr lang="ru-RU" sz="5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293096"/>
            <a:ext cx="85792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Сергей Андрияшкин</a:t>
            </a:r>
            <a:endParaRPr lang="en-US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www.facebook.com/andriyashkin</a:t>
            </a:r>
            <a:endParaRPr lang="en-US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@andriyashkin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sergey@andriyashkin.com</a:t>
            </a:r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394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582" y="964025"/>
            <a:ext cx="3810000" cy="360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062" y="4569650"/>
            <a:ext cx="50232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Корпоративные коммуникации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Казахстане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www.communications.kz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Communications.KZ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4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6976" y="116632"/>
            <a:ext cx="7653536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Ценность коммуникаций?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8984" y="1949098"/>
            <a:ext cx="6789440" cy="4360222"/>
          </a:xfrm>
        </p:spPr>
        <p:txBody>
          <a:bodyPr>
            <a:normAutofit/>
          </a:bodyPr>
          <a:lstStyle/>
          <a:p>
            <a:pPr marL="449263" indent="-449263">
              <a:spcBef>
                <a:spcPts val="18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Чем хороший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отличается от плохого?</a:t>
            </a:r>
          </a:p>
          <a:p>
            <a:pPr marL="449263" indent="-449263">
              <a:spcBef>
                <a:spcPts val="18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Нет очевидности между инвестициями в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бизнес-результатами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ROI=?)</a:t>
            </a:r>
          </a:p>
          <a:p>
            <a:pPr marL="449263" indent="-449263">
              <a:spcBef>
                <a:spcPts val="1800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Часто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ставятся ошибочные задачи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8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14300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Ценность коммуникации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598984" y="1844824"/>
            <a:ext cx="7221488" cy="4876800"/>
          </a:xfrm>
        </p:spPr>
        <p:txBody>
          <a:bodyPr>
            <a:noAutofit/>
          </a:bodyPr>
          <a:lstStyle/>
          <a:p>
            <a:pPr marL="449263" indent="-449263">
              <a:spcBef>
                <a:spcPts val="2376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 35% капитализации – это репутация (одна из оценок)</a:t>
            </a:r>
          </a:p>
          <a:p>
            <a:pPr marL="449263" indent="-449263">
              <a:spcBef>
                <a:spcPts val="2376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публикация может привести к изменению капитализации на десятки миллионов долларов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49263" indent="-449263">
              <a:spcBef>
                <a:spcPts val="2376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Безобидный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пресс-релиз может стоить компании снятия с листинга на бирже и миллионных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штрафов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14300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Ценность коммуникации</a:t>
            </a: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619672" y="1608747"/>
            <a:ext cx="7524328" cy="4525963"/>
          </a:xfrm>
        </p:spPr>
        <p:txBody>
          <a:bodyPr>
            <a:normAutofit/>
          </a:bodyPr>
          <a:lstStyle/>
          <a:p>
            <a:pPr marL="449263" indent="-449263">
              <a:spcBef>
                <a:spcPts val="2376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Бренды, базирующиеся на общечеловеческих ценностях и использующих это в проявлениях социальной ответственности, демонстрировали в 3 раза больший рост, чем их конкуренты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*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49263" indent="-449263">
              <a:spcBef>
                <a:spcPts val="2376"/>
              </a:spcBef>
              <a:buFont typeface="Arial" pitchFamily="34" charset="0"/>
              <a:buChar char="―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Фокус на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CSR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-подход позволил компании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 Mills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(продукты питания) сократить расходы на энергопотребление на 600 000 долларов в 2011 году</a:t>
            </a:r>
          </a:p>
          <a:p>
            <a:pPr marL="449263" indent="-449263">
              <a:spcBef>
                <a:spcPts val="2376"/>
              </a:spcBef>
              <a:buFont typeface="Arial" pitchFamily="34" charset="0"/>
              <a:buChar char="―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Увеличение рейтинга Yelp на одну звезду приводят к росту выручки на 5-9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процентов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**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641326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 http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adindex.ru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/publication/​opinion/marketing/2012/01/19/​85016.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phtml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www.washingtonpost.com/blogs/ezra-klein/post/how-yelp-is-killing-chain-restaurants/2011/10/03/gIQAokJvHL_blog.html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0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14300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Ценность коммуникации</a:t>
            </a: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6639163"/>
            <a:ext cx="7416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  <a:hlinkClick r:id="rId4"/>
              </a:rPr>
              <a:t>http://www.rbcdaily.ru/2011/08/10/focus/562949981225231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БК daily - ежедневная деловая газе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4085"/>
            <a:ext cx="2560526" cy="6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_2 (original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018" y="1284085"/>
            <a:ext cx="4104456" cy="52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4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14300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Ценность коммуникации</a:t>
            </a:r>
          </a:p>
        </p:txBody>
      </p:sp>
      <p:pic>
        <p:nvPicPr>
          <p:cNvPr id="4" name="Изображение 3" descr="rel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3789040"/>
            <a:ext cx="59399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компаний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информационной прозрачности =  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81%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капитализации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7782" y="1746682"/>
            <a:ext cx="3900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исследовании анализировался объем и состав информации, которую предоставляют компании в рамках годовой отчетности, корпоративного сайта и отчетности для регулирующих органов.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568" y="6310481"/>
            <a:ext cx="703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Исследование информационной прозрачности российских и казахстанских компаний, проведенным рейтинговым агентством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Standard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Poor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в 2009-2010 гг.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Visit www.standardandpoor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170" y="1268760"/>
            <a:ext cx="2994310" cy="21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83653" y="125760"/>
            <a:ext cx="7380835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Полмиллиарда долларов за презентацию!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3429000"/>
            <a:ext cx="5223299" cy="274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«За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три дня «Яндекс» подешевел более чем на 8%. Котировки снижаются после встречи его руководства с инвесторами. Тех настораживает отсутствие у «Яндекса» четкой стратегии борьбы 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скорое истечение срока запрета на продажу акций его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основателями…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Волож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смог убедительно объяснить инвесторам, как «Яндекс» намерен противостоять падению доли на российском рынке интернет-поиска и как он планирует развивать мобильные сервисы".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634079"/>
            <a:ext cx="2260600" cy="152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4234" y="6500154"/>
            <a:ext cx="74222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://www.vedomosti.ru/tech/​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news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/1425179/​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pochemu_desheveet_yandeks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8880" y="1585064"/>
            <a:ext cx="20866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- 8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Изображение 3" descr="rel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4" y="15324"/>
            <a:ext cx="1340240" cy="12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4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2543</Words>
  <Application>Microsoft Office PowerPoint</Application>
  <PresentationFormat>Экран (4:3)</PresentationFormat>
  <Paragraphs>333</Paragraphs>
  <Slides>39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КАК КОММУНИКАЦИИ ВЛИЯЮТ НА БИЗНЕС?</vt:lpstr>
      <vt:lpstr>О чем это он?</vt:lpstr>
      <vt:lpstr>Слайд 3</vt:lpstr>
      <vt:lpstr>Ценность коммуникаций?</vt:lpstr>
      <vt:lpstr>Ценность коммуникации</vt:lpstr>
      <vt:lpstr>Ценность коммуникации</vt:lpstr>
      <vt:lpstr>Ценность коммуникации</vt:lpstr>
      <vt:lpstr>Ценность коммуникации</vt:lpstr>
      <vt:lpstr>Полмиллиарда долларов за презентацию!</vt:lpstr>
      <vt:lpstr>Ценность коммуникации</vt:lpstr>
      <vt:lpstr>Ценность коммуникации</vt:lpstr>
      <vt:lpstr>Ценность коммуникации</vt:lpstr>
      <vt:lpstr>Ценность коммуникации</vt:lpstr>
      <vt:lpstr>Ценность коммуникации</vt:lpstr>
      <vt:lpstr>Слайд 15</vt:lpstr>
      <vt:lpstr>От связей с общественностью к управлению коммуникацией</vt:lpstr>
      <vt:lpstr>Меняется природа коммуникаций</vt:lpstr>
      <vt:lpstr>Меняется природа коммуникаций. Что делать?</vt:lpstr>
      <vt:lpstr>Слайд 19</vt:lpstr>
      <vt:lpstr>Рост компании и коммуникация</vt:lpstr>
      <vt:lpstr>Модели коммуникации</vt:lpstr>
      <vt:lpstr>Стратегия бизнеса и стратегия коммуникации</vt:lpstr>
      <vt:lpstr>Вселенная коммуникации</vt:lpstr>
      <vt:lpstr>Слайд 24</vt:lpstr>
      <vt:lpstr>Вклад в бизнес</vt:lpstr>
      <vt:lpstr>Влияние на выручку</vt:lpstr>
      <vt:lpstr>Влияние на издержки</vt:lpstr>
      <vt:lpstr>Влияние на среду</vt:lpstr>
      <vt:lpstr>Слайд 29</vt:lpstr>
      <vt:lpstr>CSR - благотворительность или прагматизм?</vt:lpstr>
      <vt:lpstr>Бизнес-стратегия определяет выбор проекта</vt:lpstr>
      <vt:lpstr>Возможные индикаторы в маркетинг-проектах</vt:lpstr>
      <vt:lpstr>Возможные индикаторы   в CSR-проектах</vt:lpstr>
      <vt:lpstr>Что говорят о нашем проекте за нашей спиной?</vt:lpstr>
      <vt:lpstr>Check-list</vt:lpstr>
      <vt:lpstr>Check-list</vt:lpstr>
      <vt:lpstr>Самый главный критерий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коммуникации влияют на бизнес?</dc:title>
  <dc:creator>Sergey Andriyashkin</dc:creator>
  <cp:lastModifiedBy>ACER-NB</cp:lastModifiedBy>
  <cp:revision>59</cp:revision>
  <dcterms:created xsi:type="dcterms:W3CDTF">2012-04-11T08:46:07Z</dcterms:created>
  <dcterms:modified xsi:type="dcterms:W3CDTF">2012-04-12T07:06:52Z</dcterms:modified>
</cp:coreProperties>
</file>